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4" r:id="rId3"/>
    <p:sldId id="263" r:id="rId4"/>
    <p:sldId id="271" r:id="rId5"/>
    <p:sldId id="262" r:id="rId6"/>
    <p:sldId id="274" r:id="rId7"/>
    <p:sldId id="273" r:id="rId8"/>
    <p:sldId id="276" r:id="rId9"/>
    <p:sldId id="281" r:id="rId10"/>
    <p:sldId id="280" r:id="rId11"/>
    <p:sldId id="275" r:id="rId12"/>
    <p:sldId id="278" r:id="rId13"/>
    <p:sldId id="282" r:id="rId14"/>
    <p:sldId id="283" r:id="rId15"/>
    <p:sldId id="284" r:id="rId16"/>
    <p:sldId id="279" r:id="rId17"/>
    <p:sldId id="269" r:id="rId18"/>
  </p:sldIdLst>
  <p:sldSz cx="9144000" cy="6858000" type="screen4x3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ＭＳ Ｐゴシック" pitchFamily="34" charset="-128"/>
      <p:regular r:id="rId24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71212" autoAdjust="0"/>
  </p:normalViewPr>
  <p:slideViewPr>
    <p:cSldViewPr snapToGrid="0" snapToObjects="1">
      <p:cViewPr>
        <p:scale>
          <a:sx n="90" d="100"/>
          <a:sy n="90" d="100"/>
        </p:scale>
        <p:origin x="-159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Navigation Results</c:v>
                </c:pt>
              </c:strCache>
            </c:strRef>
          </c:tx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Qualified Success</c:v>
                </c:pt>
                <c:pt idx="1">
                  <c:v>Failure</c:v>
                </c:pt>
                <c:pt idx="2">
                  <c:v>Success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Manipulation Results</c:v>
                </c:pt>
              </c:strCache>
            </c:strRef>
          </c:tx>
          <c:dLbls>
            <c:dLbl>
              <c:idx val="3"/>
              <c:layout>
                <c:manualLayout>
                  <c:x val="-0.16519498471937841"/>
                  <c:y val="3.39118859162368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Missed Pick</c:v>
                </c:pt>
                <c:pt idx="1">
                  <c:v>Collision with Table</c:v>
                </c:pt>
                <c:pt idx="2">
                  <c:v>Success</c:v>
                </c:pt>
                <c:pt idx="3">
                  <c:v>No Path to Object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15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Simulated </a:t>
            </a:r>
            <a:r>
              <a:rPr lang="en-US" dirty="0"/>
              <a:t>Kitting Results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Simualted Kitting Results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</c:spPr>
          </c:dPt>
          <c:dPt>
            <c:idx val="1"/>
            <c:bubble3D val="0"/>
            <c:spPr>
              <a:solidFill>
                <a:srgbClr val="92D050"/>
              </a:solidFill>
            </c:spPr>
          </c:dPt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Failure</c:v>
                </c:pt>
                <c:pt idx="1">
                  <c:v>Success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9132-C58C-45B9-8DE0-23378A53BD5F}" type="datetimeFigureOut">
              <a:rPr lang="en-US" smtClean="0"/>
              <a:pPr/>
              <a:t>4/21/2013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B680-F4A3-4008-B84D-E553200400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I did – developed a mobile industrial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 used – commercial off the shelf hardware, open source software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I did it (goals)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industrial kitting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human-robot interaction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Low cost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long I worked on it – 15 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1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Results – </a:t>
            </a:r>
            <a:r>
              <a:rPr lang="en-US" dirty="0" smtClean="0"/>
              <a:t>Navigation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Majority of trials were successful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Failed trials all showed the same behavior (spin at goal</a:t>
            </a:r>
            <a:r>
              <a:rPr lang="en-US" baseline="0" dirty="0" smtClean="0"/>
              <a:t> location)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Failure behavior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A feature of differential drive robots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Probably related to low update rate that local planner ran at (as low as 3Hz) due to overloaded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</a:t>
            </a:r>
            <a:r>
              <a:rPr lang="en-US" baseline="0" dirty="0" smtClean="0"/>
              <a:t> – Manipulation</a:t>
            </a:r>
          </a:p>
          <a:p>
            <a:r>
              <a:rPr lang="en-US" baseline="0" dirty="0" smtClean="0"/>
              <a:t>Show short video</a:t>
            </a:r>
          </a:p>
          <a:p>
            <a:r>
              <a:rPr lang="en-US" baseline="0" dirty="0" smtClean="0"/>
              <a:t>Explain portions of manipulation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Tabletop Object recognition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Object location (bounding boxes)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Rudimentary grasp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stow-&gt;</a:t>
            </a:r>
            <a:r>
              <a:rPr lang="en-US" baseline="0" dirty="0" err="1" smtClean="0"/>
              <a:t>pregrasp</a:t>
            </a:r>
            <a:r>
              <a:rPr lang="en-US" baseline="0" dirty="0" smtClean="0"/>
              <a:t>-&gt;grasp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closes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grasp-&gt;retreat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retreat-&gt;store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opens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store-&gt;stow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Majority success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Failures primarily due to collisions with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Cause unknown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planner should plan collision-free trajectories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Appears to be neglecting the gripper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Area of future work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Missed Picks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Objects are 5 cm diameter; gripper is 5.3 cm opening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No path to object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Kinect view occluded 2/3 objects on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 grasping code rudimentary proof-of-concept, only attempts one grasp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Simulated Kitting </a:t>
            </a:r>
            <a:r>
              <a:rPr lang="en-US" dirty="0" smtClean="0"/>
              <a:t>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Meant</a:t>
            </a:r>
            <a:r>
              <a:rPr lang="en-US" baseline="0" dirty="0" smtClean="0"/>
              <a:t> to simulate the task of getting at object from inventory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 represents a shelf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Cylindrical objects represent parts for an assembly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a real situation, steps 1-4 are repeated until all objects in the kit are picked up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Majority success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Spinning behavior</a:t>
            </a:r>
            <a:r>
              <a:rPr lang="en-US" baseline="0" dirty="0" smtClean="0"/>
              <a:t> from navigation tests still evident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Single failure also a result of the spinning behavior (only time this was observed at the table)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– Mobile manipulation</a:t>
            </a:r>
            <a:endParaRPr lang="en-US" dirty="0" smtClean="0"/>
          </a:p>
          <a:p>
            <a:r>
              <a:rPr lang="en-US" dirty="0" smtClean="0"/>
              <a:t>Video 2</a:t>
            </a:r>
            <a:r>
              <a:rPr lang="en-US" baseline="0" dirty="0" smtClean="0"/>
              <a:t> -3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This is a little busy.</a:t>
            </a:r>
            <a:r>
              <a:rPr lang="en-US" baseline="0" dirty="0" smtClean="0"/>
              <a:t> Clean it up (maybe 2 slides?)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Industry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AGVs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manipulators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industrial mobile manipulators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Academic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“Research grade” hardware is not 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Hardware is very expensive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PR2 ($285k)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Barrett arm $30k each + end effector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Mention DARPA ARM, Verona and IMP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Research/academic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Industrial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Capable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cheap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Smart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reliable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Experimental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standardized (exception is PR2)</a:t>
            </a:r>
          </a:p>
          <a:p>
            <a:pPr marL="171450" lvl="0" indent="-171450">
              <a:buFont typeface="Arial" charset="0"/>
              <a:buNone/>
            </a:pPr>
            <a:endParaRPr lang="en-US" baseline="0" dirty="0" smtClean="0"/>
          </a:p>
          <a:p>
            <a:pPr marL="171450" lvl="0" indent="-171450">
              <a:buFont typeface="Arial" charset="0"/>
              <a:buNone/>
            </a:pPr>
            <a:r>
              <a:rPr lang="en-US" baseline="0" dirty="0" smtClean="0"/>
              <a:t>Seeing a new interest in smarter, lighter industrial manipulators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Baxter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ABB Frieda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Universal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manipulation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manipulators nearly non-existent in industry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Mobile manipulator replaces a human worker for many tasks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to retrieve parts from inventory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for reconfigurable manufacturing</a:t>
            </a:r>
          </a:p>
          <a:p>
            <a:r>
              <a:rPr lang="en-US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 grade hardware typically has high failure rate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typically tested and hardened against failure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has safety (motion supervision)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Extensibility – This is a platform for future research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Robot has basic capabilities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Software system must be modular to allow future researchers to experiment with new algorithms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Sensors should be usable by future researchers for human-sensing</a:t>
            </a:r>
          </a:p>
          <a:p>
            <a:r>
              <a:rPr lang="en-US" dirty="0" smtClean="0"/>
              <a:t>Low cost – compared to research</a:t>
            </a:r>
            <a:r>
              <a:rPr lang="en-US" baseline="0" dirty="0" smtClean="0"/>
              <a:t> grade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PR2 Costs $285k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DARPA ARM Costs &gt;$66k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Leverage commercially-available hardware to reduce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Invacare Electric</a:t>
            </a:r>
            <a:r>
              <a:rPr lang="en-US" baseline="0" dirty="0" smtClean="0"/>
              <a:t> wheelchair base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Payload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 source – battery capacity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IRB-120 Robot Arm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Sensing and computing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PC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4 core Intel processor, 8GB RAM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err="1" smtClean="0"/>
              <a:t>Ubuntu</a:t>
            </a:r>
            <a:r>
              <a:rPr lang="en-US" baseline="0" dirty="0" smtClean="0"/>
              <a:t> desktop 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Robot Operating System (you’ll talk more about this on the next slide)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Runs all higher level planning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Required to control IRB-120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Realtime</a:t>
            </a:r>
            <a:r>
              <a:rPr lang="en-US" baseline="0" dirty="0" smtClean="0"/>
              <a:t> OS that runs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RAPID is proprietary and kind of clunky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Runs minimal code to control the arm (you’ll talk more about this later)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cRIO (it really doesn’t deserve much time)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to control drive base and perform odometry using drive base encoders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Kinect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Low cost RGBD camera mounted high on the robot mast looking down into the manipulator work envelope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Designed as a video game controller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as a lower-accuracy replacement for binocular vision systems and tilting laser scanners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object detection for the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SICK LMS-291 mounted to the front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One of the more expensive</a:t>
            </a:r>
            <a:r>
              <a:rPr lang="en-US" baseline="0" dirty="0" smtClean="0"/>
              <a:t> components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absolute localization by the mobile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 ROS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is modular and awesome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has existing capabilities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Robot</a:t>
            </a:r>
            <a:r>
              <a:rPr lang="en-US" baseline="0" dirty="0" smtClean="0"/>
              <a:t> state modeling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Sensor</a:t>
            </a:r>
            <a:r>
              <a:rPr lang="en-US" baseline="0" dirty="0" smtClean="0"/>
              <a:t> drivers for Kinect and 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Localization (AMCL)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base navigation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trajectory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Process</a:t>
            </a:r>
            <a:r>
              <a:rPr lang="en-US" baseline="0" dirty="0" smtClean="0"/>
              <a:t> management, GUI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ROS Industrial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Picture of arm in </a:t>
            </a:r>
            <a:r>
              <a:rPr lang="en-US" baseline="0" dirty="0" err="1" smtClean="0"/>
              <a:t>Rviz</a:t>
            </a:r>
            <a:r>
              <a:rPr lang="en-US" baseline="0" dirty="0" smtClean="0"/>
              <a:t>? ROS-I logo? ROS-I block diagram? Arm motion video?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is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Project of SWRI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Does most of arm planning on PC in ROS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Minimal software on the IRC5 controller (trajectory server, state server, motion process)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did I use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Standard platform – many arms supported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Gaining traction amongst researchers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Speeded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did I contribute to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Wrote original ABB arm driver – ROS node and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code is the basis for the ROS-I ABB code, which has been improved and released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does it work?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Uses the ROS standard arm navigation stack for path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PC sends a trajectory download to the 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Trajectory defined as sequence of points, each point defined by joint angles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IRC5</a:t>
            </a:r>
            <a:r>
              <a:rPr lang="en-US" baseline="0" dirty="0" smtClean="0"/>
              <a:t> receives trajectory, executes it by visiting each point in sequence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torque control (limitation of IRC5 and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velocity control (limitation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IRC5 reports joint states to ROS PC over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Navigation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this robot can do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Localization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Global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Trajectory generation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How done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Odometry and AMCL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NavFN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local_base_planner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–</a:t>
            </a:r>
            <a:r>
              <a:rPr lang="en-US" baseline="0" dirty="0" smtClean="0"/>
              <a:t> odometry</a:t>
            </a:r>
          </a:p>
          <a:p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Maybe rerun these tests w/ AMCL for comparison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tests performed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Straight line test – robot is driven for 10 meters in a straight line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Circle test – robot is driven through five laps of a 1 meter radius circle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Results show that odometry is not sufficient for localization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Green is path traveled, red is actual position, and blue are trial results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Absolute</a:t>
            </a:r>
            <a:r>
              <a:rPr lang="en-US" baseline="0" dirty="0" smtClean="0"/>
              <a:t> localization needs to supplement odometry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AMCL used for absolute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91E23-D3E3-7B40-B5EE-3CED6B3C6338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11D08-1A40-304A-B331-DC4D2DF04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FF073-A233-B645-BBE3-AA982C4480E8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6666-A69E-764F-9B8F-D7FFC58E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0A8B9-211B-B145-B7D8-32675A6F49D3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3575-19A7-6C43-9375-C1A1AE55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8162-E02F-924B-BD91-012942BDC220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1F24A-FEBF-8743-B6EB-AD04A835F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3C5E4-3F39-9C46-97A2-04CF800E4130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E60D-76FD-E844-8DB3-3B8D518F8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35EA2-E926-104E-B28E-71792883AB0C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1353F-55C9-F246-B559-45163071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609C-1831-5342-8676-672E4ED8707D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A7148-33F1-FF49-B61D-3A21F58BE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73039-ED9F-8643-B90A-7755DB4E6E12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2B7D8-BA00-9C4C-91ED-0A939EDD8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68813-D705-FD46-A912-2624355F91B8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D7993-9772-3D47-A4FE-0F88E5FBE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045FB-44BC-584C-84F7-EC25C98D48DF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B073A-93D2-3B4C-95EF-3E7D001F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7E2CA-B3BA-4F46-B719-FEB0E4043930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0D93C-DDD1-E148-99AF-DC3566CE92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A11901-B4B9-3D46-A960-E1ABD7183920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24884E-E56A-2948-9723-E38701DF0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3200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9650" y="681038"/>
            <a:ext cx="75057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3777673" y="4003897"/>
            <a:ext cx="2898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April 25, 2013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Edward Venator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</p:txBody>
      </p:sp>
      <p:sp>
        <p:nvSpPr>
          <p:cNvPr id="13316" name="Rectangle 13"/>
          <p:cNvSpPr>
            <a:spLocks noChangeArrowheads="1"/>
          </p:cNvSpPr>
          <p:nvPr/>
        </p:nvSpPr>
        <p:spPr bwMode="auto">
          <a:xfrm>
            <a:off x="3777673" y="1781994"/>
            <a:ext cx="473767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Low-Cost Mobile Manipulator for Industrial and Research Applications</a:t>
            </a:r>
            <a:endParaRPr lang="en-US" sz="3200" baseline="30000" dirty="0">
              <a:solidFill>
                <a:schemeClr val="bg1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6" y="952501"/>
            <a:ext cx="2480310" cy="3543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1650" y="10287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data 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234" y="2363748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scatter plot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67565"/>
              </p:ext>
            </p:extLst>
          </p:nvPr>
        </p:nvGraphicFramePr>
        <p:xfrm>
          <a:off x="546100" y="3440430"/>
          <a:ext cx="3764598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663"/>
                <a:gridCol w="611187"/>
                <a:gridCol w="579437"/>
                <a:gridCol w="1047941"/>
                <a:gridCol w="1051370"/>
              </a:tblGrid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Position Error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9.535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-2.908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10.042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-0.760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10.071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0.761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-0.454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10.005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9.881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-0.663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9.903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10.036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1.294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0.978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04084"/>
              </p:ext>
            </p:extLst>
          </p:nvPr>
        </p:nvGraphicFramePr>
        <p:xfrm>
          <a:off x="4572000" y="3440430"/>
          <a:ext cx="4487863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263"/>
                <a:gridCol w="573087"/>
                <a:gridCol w="501650"/>
                <a:gridCol w="501650"/>
                <a:gridCol w="501650"/>
                <a:gridCol w="973138"/>
                <a:gridCol w="987425"/>
              </a:tblGrid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Oz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Ow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Heading (deg)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29.124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0.528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26.202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0.790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14.370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22.150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35.404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26.975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0.0833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7.235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83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29427"/>
              </p:ext>
            </p:extLst>
          </p:nvPr>
        </p:nvGraphicFramePr>
        <p:xfrm>
          <a:off x="5728014" y="571342"/>
          <a:ext cx="2709677" cy="4602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7"/>
                <a:gridCol w="608532"/>
                <a:gridCol w="641870"/>
                <a:gridCol w="1184118"/>
              </a:tblGrid>
              <a:tr h="210510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Trial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Start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Table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Final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10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52627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Arrives at goal position, then spins several times and the gripper brushes an obstacle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882257996"/>
              </p:ext>
            </p:extLst>
          </p:nvPr>
        </p:nvGraphicFramePr>
        <p:xfrm>
          <a:off x="0" y="571341"/>
          <a:ext cx="5524500" cy="4563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051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2028" y="214777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 manipulation video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Manipulation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01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500110"/>
              </p:ext>
            </p:extLst>
          </p:nvPr>
        </p:nvGraphicFramePr>
        <p:xfrm>
          <a:off x="4419948" y="361507"/>
          <a:ext cx="4602932" cy="4922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420"/>
                <a:gridCol w="702134"/>
                <a:gridCol w="2096133"/>
                <a:gridCol w="1472245"/>
              </a:tblGrid>
              <a:tr h="350874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Objects Recognized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Pick Result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Drop Result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( 3</a:t>
                      </a:r>
                      <a:r>
                        <a:rPr lang="en-US" sz="1100" baseline="30000">
                          <a:effectLst/>
                        </a:rPr>
                        <a:t>rd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</a:t>
                      </a:r>
                      <a:r>
                        <a:rPr lang="en-US" sz="1100" dirty="0" smtClean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Cannot find a path to the object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Gripper hits table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(takes over 60 s)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290765519"/>
              </p:ext>
            </p:extLst>
          </p:nvPr>
        </p:nvGraphicFramePr>
        <p:xfrm>
          <a:off x="14472" y="510363"/>
          <a:ext cx="4312979" cy="462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1309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Simulated Kitting Task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100" y="1720840"/>
            <a:ext cx="704554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Beginning at one of two starting locations, drive to a predetermined location near a table a few meters away.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Locate at least one of three small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manipulable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 objects on the table using the Kinect.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Lift one of the target objects from the table.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Place the target object in the onboard carrier bin.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Drive to the final destination.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  <p:extLst>
      <p:ext uri="{BB962C8B-B14F-4D97-AF65-F5344CB8AC3E}">
        <p14:creationId xmlns:p14="http://schemas.microsoft.com/office/powerpoint/2010/main" val="198570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27189"/>
              </p:ext>
            </p:extLst>
          </p:nvPr>
        </p:nvGraphicFramePr>
        <p:xfrm>
          <a:off x="4848446" y="1419219"/>
          <a:ext cx="4221126" cy="3241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053"/>
                <a:gridCol w="619040"/>
                <a:gridCol w="818707"/>
                <a:gridCol w="2392326"/>
              </a:tblGrid>
              <a:tr h="388316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Trial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Start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Objects Recognized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Notes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spins before settling into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Gripper brushes table and knocks over 1 object; 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approaches table, but get stuck in spin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Object recognition/pickup succeeds on fourth attempt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3962470"/>
              </p:ext>
            </p:extLst>
          </p:nvPr>
        </p:nvGraphicFramePr>
        <p:xfrm>
          <a:off x="63500" y="950432"/>
          <a:ext cx="5125188" cy="41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33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01609" y="34236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Highlight reel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54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39157" y="1180214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Questions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749300" y="2936875"/>
            <a:ext cx="764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Thanks To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306763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ABB (for loan of the IRB-120 and IRC5)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Wyatt Newman (former advisor on the project)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Gregory Lee (project advisor)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Chris Roberts, Eric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Perko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, and Chad Rockey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2913" y="1044575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Introduction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Not sure what to put here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1042" y="257307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a </a:t>
            </a:r>
            <a:r>
              <a:rPr lang="en-US" dirty="0" err="1" smtClean="0"/>
              <a:t>pic</a:t>
            </a:r>
            <a:r>
              <a:rPr lang="en-US" dirty="0" smtClean="0"/>
              <a:t> here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29698" name="Picture 2" descr="http://upload.wikimedia.org/wikipedia/commons/6/62/Agv.forktruck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3872" y="156385"/>
            <a:ext cx="3261463" cy="2446097"/>
          </a:xfrm>
          <a:prstGeom prst="rect">
            <a:avLst/>
          </a:prstGeom>
          <a:noFill/>
        </p:spPr>
      </p:pic>
      <p:pic>
        <p:nvPicPr>
          <p:cNvPr id="29700" name="Picture 4" descr="http://singularityhub.com/wp-content/uploads/2009/10/abb-irb-120-300x22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" y="2750654"/>
            <a:ext cx="2857500" cy="2095501"/>
          </a:xfrm>
          <a:prstGeom prst="rect">
            <a:avLst/>
          </a:prstGeom>
          <a:noFill/>
        </p:spPr>
      </p:pic>
      <p:pic>
        <p:nvPicPr>
          <p:cNvPr id="29702" name="Picture 6" descr="http://www.willowgarage.com/sites/default/files/blog/201108/PR2-SE-LR-640w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80479" y="156385"/>
            <a:ext cx="3259208" cy="216431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4988064"/>
            <a:ext cx="9300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AGV photo courtesy Wikipedia (http://en.wikipedia.org/wiki/File:Agv.forktruck2.jpg)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IRB-120/IRC5 photo courtesy ABB (http://www.abb.com/product/seitp327/BE2EEF38406EACA4C125762000319182.aspx)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PR2 photo courtesy Willow Garage (http://www.willowgarage.com/blog/2011/08/10/announcing-pr2se)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DARPA ARM Robot photo courtesy Hizook.com (http://www.hizook.com/blog/2012/04/03/new-darpa-grand-challenge-humanoid-robots-preliminary-unofficial-details)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IMP photo from  Hardware and Software Architecture of a Bimanual Mobile Manipulator for Industrial Application (Proceedings of the 2011 IEEE International Conference on Robotics and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Biomimetics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76021" y="2320703"/>
            <a:ext cx="216797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 descr="http://www.hizook.com/files/users/3/DARPA_ARM-H_robot.jpg"/>
          <p:cNvPicPr>
            <a:picLocks noChangeAspect="1" noChangeArrowheads="1"/>
          </p:cNvPicPr>
          <p:nvPr/>
        </p:nvPicPr>
        <p:blipFill>
          <a:blip r:embed="rId8"/>
          <a:srcRect l="33315" t="19698" r="4965" b="6313"/>
          <a:stretch>
            <a:fillRect/>
          </a:stretch>
        </p:blipFill>
        <p:spPr bwMode="auto">
          <a:xfrm>
            <a:off x="3951472" y="2320703"/>
            <a:ext cx="3051071" cy="2743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57200" y="914400"/>
            <a:ext cx="6776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Goals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Mobile manipulation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Robustness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Extensibility</a:t>
            </a:r>
            <a:endParaRPr lang="en-US" dirty="0">
              <a:solidFill>
                <a:srgbClr val="455560"/>
              </a:solidFill>
              <a:latin typeface="TitilliumMaps26L 999 wt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Low Cost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manipulator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mobile base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Consumer grade sensor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96050" y="177165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a pic here…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14" y="914400"/>
            <a:ext cx="6701786" cy="459106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ABBY – Physical Design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541"/>
            <a:ext cx="9143999" cy="423140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Sensing and Computing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090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Robot Operating System (ROS)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0158" y="306217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ROS Graph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71460" y="244548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Rviz</a:t>
            </a:r>
            <a:r>
              <a:rPr lang="en-US" dirty="0" smtClean="0"/>
              <a:t> screen? Probably not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ROS Industrial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80" y="1070900"/>
            <a:ext cx="2631387" cy="4625050"/>
          </a:xfrm>
          <a:prstGeom prst="rect">
            <a:avLst/>
          </a:prstGeom>
        </p:spPr>
      </p:pic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477424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999 wt"/>
              </a:rPr>
              <a:t>Project of Southwest Research Institute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Allows ROS to be used with industrial robots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Standardized interface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This project jumpstarted development of the ROS Industrial ABB driver</a:t>
            </a:r>
          </a:p>
        </p:txBody>
      </p:sp>
    </p:spTree>
    <p:extLst>
      <p:ext uri="{BB962C8B-B14F-4D97-AF65-F5344CB8AC3E}">
        <p14:creationId xmlns:p14="http://schemas.microsoft.com/office/powerpoint/2010/main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7"/>
          <a:stretch/>
        </p:blipFill>
        <p:spPr>
          <a:xfrm>
            <a:off x="1828800" y="457200"/>
            <a:ext cx="5447033" cy="505936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Navigation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262624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 with a </a:t>
            </a:r>
            <a:r>
              <a:rPr lang="en-US" dirty="0" err="1" smtClean="0"/>
              <a:t>pic</a:t>
            </a:r>
            <a:r>
              <a:rPr lang="en-US" dirty="0" smtClean="0"/>
              <a:t> with table and start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9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engoption2.pot</Template>
  <TotalTime>1729</TotalTime>
  <Words>1850</Words>
  <Application>Microsoft Office PowerPoint</Application>
  <PresentationFormat>On-screen Show (4:3)</PresentationFormat>
  <Paragraphs>556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ＭＳ Ｐゴシック</vt:lpstr>
      <vt:lpstr>Times New Roman</vt:lpstr>
      <vt:lpstr>TitilliumMaps26L 500 wt</vt:lpstr>
      <vt:lpstr>TitilliumMaps26L 999 wt</vt:lpstr>
      <vt:lpstr>engoption2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 Defense Presentation</dc:title>
  <dc:creator>Edward Venator</dc:creator>
  <cp:lastModifiedBy>Ed</cp:lastModifiedBy>
  <cp:revision>130</cp:revision>
  <dcterms:created xsi:type="dcterms:W3CDTF">2010-05-17T17:34:51Z</dcterms:created>
  <dcterms:modified xsi:type="dcterms:W3CDTF">2013-04-22T02:45:49Z</dcterms:modified>
</cp:coreProperties>
</file>